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61" r:id="rId2"/>
    <p:sldId id="263" r:id="rId3"/>
    <p:sldId id="262" r:id="rId4"/>
    <p:sldId id="259" r:id="rId5"/>
    <p:sldId id="266" r:id="rId6"/>
    <p:sldId id="267" r:id="rId7"/>
  </p:sldIdLst>
  <p:sldSz cx="12192000" cy="6858000"/>
  <p:notesSz cx="6858000" cy="9144000"/>
  <p:embeddedFontLst>
    <p:embeddedFont>
      <p:font typeface="나눔스퀘어 Bold" panose="020B0600000101010101" pitchFamily="50" charset="-127"/>
      <p:bold r:id="rId8"/>
    </p:embeddedFont>
    <p:embeddedFont>
      <p:font typeface="나눔스퀘어 ExtraBold" panose="020B0600000101010101" pitchFamily="50" charset="-127"/>
      <p:bold r:id="rId9"/>
    </p:embeddedFont>
    <p:embeddedFont>
      <p:font typeface="나눔스퀘어_ac Bold" panose="020B0600000101010101" pitchFamily="50" charset="-127"/>
      <p:bold r:id="rId10"/>
    </p:embeddedFont>
    <p:embeddedFont>
      <p:font typeface="맑은 고딕" panose="020B0503020000020004" pitchFamily="50" charset="-127"/>
      <p:regular r:id="rId11"/>
      <p:bold r:id="rId12"/>
    </p:embeddedFont>
    <p:embeddedFont>
      <p:font typeface="카페24 당당해" pitchFamily="2" charset="-127"/>
      <p:regular r:id="rId1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4" pos="302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조 성훈" initials="조성" lastIdx="8" clrIdx="0">
    <p:extLst>
      <p:ext uri="{19B8F6BF-5375-455C-9EA6-DF929625EA0E}">
        <p15:presenceInfo xmlns:p15="http://schemas.microsoft.com/office/powerpoint/2012/main" userId="2671505b2c2fb50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F528F"/>
    <a:srgbClr val="4F3D00"/>
    <a:srgbClr val="8EEDEE"/>
    <a:srgbClr val="91E0E8"/>
    <a:srgbClr val="FFA971"/>
    <a:srgbClr val="ACEDF2"/>
    <a:srgbClr val="40AAA7"/>
    <a:srgbClr val="DF0502"/>
    <a:srgbClr val="73AC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002" autoAdjust="0"/>
    <p:restoredTop sz="94660"/>
  </p:normalViewPr>
  <p:slideViewPr>
    <p:cSldViewPr snapToGrid="0" showGuides="1">
      <p:cViewPr varScale="1">
        <p:scale>
          <a:sx n="111" d="100"/>
          <a:sy n="111" d="100"/>
        </p:scale>
        <p:origin x="570" y="96"/>
      </p:cViewPr>
      <p:guideLst>
        <p:guide orient="horz" pos="2160"/>
        <p:guide pos="3840"/>
        <p:guide pos="30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5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commentAuthors" Target="commentAuthor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1-21T12:15:28.401" idx="5">
    <p:pos x="10" y="10"/>
    <p:text>다른 첫페이지</p:text>
    <p:extLst>
      <p:ext uri="{C676402C-5697-4E1C-873F-D02D1690AC5C}">
        <p15:threadingInfo xmlns:p15="http://schemas.microsoft.com/office/powerpoint/2012/main" timeZoneBias="-54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EEF893-02E1-45C0-9E89-DC18F03FBD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CF66E88-293D-48F6-92DA-1DBFAB6515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420667F-91AB-408B-95DC-BF812C7434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5FE43-69B4-409E-A7DC-5D8FFD78A1CA}" type="datetimeFigureOut">
              <a:rPr lang="ko-KR" altLang="en-US" smtClean="0"/>
              <a:t>2021-01-31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19F6958-B8F0-47BD-94F3-132C4D79B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323C5A3-7AD5-49DB-A3D0-8AE4FDA8A2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DCE72-A625-403F-91D8-BACDD1361C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18203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5C1FB2-2723-4CF3-94AD-61BF222C5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21B56DF-A955-406B-87B9-B969BE8A12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DC638D6-FBCB-490A-9FFF-19EA87A835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5FE43-69B4-409E-A7DC-5D8FFD78A1CA}" type="datetimeFigureOut">
              <a:rPr lang="ko-KR" altLang="en-US" smtClean="0"/>
              <a:t>2021-01-31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7D92D3E-4AB1-4D5C-9DAA-D3D1E0E52C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5FA0C62-DC44-4AE3-82D7-13032AAAD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DCE72-A625-403F-91D8-BACDD1361C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45271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C7F3125-30DE-4A14-9D58-B14F538744B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855B62A-F4F0-4B91-8F4A-29D30C3C99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149CBC9-BD2D-47AB-9D37-7E5498580E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5FE43-69B4-409E-A7DC-5D8FFD78A1CA}" type="datetimeFigureOut">
              <a:rPr lang="ko-KR" altLang="en-US" smtClean="0"/>
              <a:t>2021-01-31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360F70B-DC9A-4C4C-AA47-6AC4185E1F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B1E20A2-4610-47BB-BC8A-1850C9D4D6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DCE72-A625-403F-91D8-BACDD1361C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46384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16FFA6-C896-4B35-AFED-BF52D23B6E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AAD18C0-EEBA-48DF-A18C-FBF603745E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5CF782F-E7D1-423E-A347-3CC4E23211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5FE43-69B4-409E-A7DC-5D8FFD78A1CA}" type="datetimeFigureOut">
              <a:rPr lang="ko-KR" altLang="en-US" smtClean="0"/>
              <a:t>2021-01-31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DD9AAB8-73CE-4777-9504-B5F1CA693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CEA94F5-5287-4279-8EA4-8A943EFB7D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DCE72-A625-403F-91D8-BACDD1361C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08796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322966-172B-436F-83F7-16341AF81D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8E07C15-494F-4847-941D-7C47C2450F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E5D4E32-1054-48CB-8BC9-E120477906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5FE43-69B4-409E-A7DC-5D8FFD78A1CA}" type="datetimeFigureOut">
              <a:rPr lang="ko-KR" altLang="en-US" smtClean="0"/>
              <a:t>2021-01-31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A7E9CED-25AB-43BE-BDBB-09370C0D99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E52843D-CD13-40B6-8739-05F8213534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DCE72-A625-403F-91D8-BACDD1361C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94511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CCB51A-D64F-4BD5-8087-622323A33F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3CC9006-8942-4C08-BEBD-2AEDEDB286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23FF84B-D250-4C3E-8832-87D0CABA8F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C1FEAD3-450D-407F-BEF8-E7DFBDA5D9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5FE43-69B4-409E-A7DC-5D8FFD78A1CA}" type="datetimeFigureOut">
              <a:rPr lang="ko-KR" altLang="en-US" smtClean="0"/>
              <a:t>2021-01-31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7B60952-BF73-46EA-8A46-CC4EAECF97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715B687-EBC0-4692-978B-87984EF047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DCE72-A625-403F-91D8-BACDD1361C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86013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EEF7B0-D3F6-4C12-B855-7A9047E280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4112E7A-E4F4-4A28-8401-FA255FFCC4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5F34BAE-EF0D-476F-93F8-4475E1B872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D59C107-26DF-4B5B-8B81-007BC726E08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85ED388-B9D1-434E-BFC6-ABD20128E73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F23C36D-C308-4C64-A6B2-C26738AB80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5FE43-69B4-409E-A7DC-5D8FFD78A1CA}" type="datetimeFigureOut">
              <a:rPr lang="ko-KR" altLang="en-US" smtClean="0"/>
              <a:t>2021-01-31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52C899A-EB12-4B38-B0A6-0F4609A3E9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CB010C2-2E9C-4F71-9A61-F5F4B5A41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DCE72-A625-403F-91D8-BACDD1361C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30868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621B24-AE98-45D8-9C7D-4F7FB1C888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5412AA1-E672-46CB-A81B-B87144CE0D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5FE43-69B4-409E-A7DC-5D8FFD78A1CA}" type="datetimeFigureOut">
              <a:rPr lang="ko-KR" altLang="en-US" smtClean="0"/>
              <a:t>2021-01-31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3E3211C-4769-4F6B-B309-7CF0718ADF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B03AFB3-BFF2-449E-9B30-68810CA9A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DCE72-A625-403F-91D8-BACDD1361C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52187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F0A637D-827C-4B41-9BFB-56E15B711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5FE43-69B4-409E-A7DC-5D8FFD78A1CA}" type="datetimeFigureOut">
              <a:rPr lang="ko-KR" altLang="en-US" smtClean="0"/>
              <a:t>2021-01-31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24639AF-167D-4CF6-9C41-1B74330E7A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9489F9C-C11E-41A5-982D-4F2DC772E7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DCE72-A625-403F-91D8-BACDD1361C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56031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7E11BB-61E3-4C06-AF7D-E12EA8AF79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B2D03F4-65EB-44F4-894F-AFF26FC1C0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3014481-5041-4E21-8852-2AD797E6F0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B8D54BA-BFBA-47CC-A408-CF779B1793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5FE43-69B4-409E-A7DC-5D8FFD78A1CA}" type="datetimeFigureOut">
              <a:rPr lang="ko-KR" altLang="en-US" smtClean="0"/>
              <a:t>2021-01-31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FA48B68-7274-491A-AE69-69DEDA112D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4B3B94E-AABC-41C6-9349-888A408F75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DCE72-A625-403F-91D8-BACDD1361C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99634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AC3EAF-9EBF-45A6-9592-0FAF99BF0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D9F7C99-3463-44B9-92B4-C36425B7767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E7CD161-2670-46C5-A8C6-8BAB50C46D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71CF56F-E8FD-4AEB-BCAB-48F2AE9054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5FE43-69B4-409E-A7DC-5D8FFD78A1CA}" type="datetimeFigureOut">
              <a:rPr lang="ko-KR" altLang="en-US" smtClean="0"/>
              <a:t>2021-01-31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7CDA7BD-87F9-491B-B8BE-DAFC664C2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98A2583-2572-4702-BC3C-55FE8E4B70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DCE72-A625-403F-91D8-BACDD1361C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33139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F50F4E0-29E1-42B0-8BE0-6F670AD582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C4A6A92-8F9C-401C-B56C-D55D055E9E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74FF21-4FA9-4BA9-8E51-644B1581AF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15FE43-69B4-409E-A7DC-5D8FFD78A1CA}" type="datetimeFigureOut">
              <a:rPr lang="ko-KR" altLang="en-US" smtClean="0"/>
              <a:t>2021-01-31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699FB05-01E2-4F9A-83A1-A5185CAF00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D83A85B-80B5-4D13-94CF-080AC0DC8E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6DCE72-A625-403F-91D8-BACDD1361C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9863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5B9745E6-197C-49F2-8D50-5DF41DA9739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79" t="23405" r="129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0DEA44AA-0B9E-4A60-89AF-BF7AE683EF3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4105276 w 12192000"/>
              <a:gd name="connsiteY0" fmla="*/ 2239566 h 6858000"/>
              <a:gd name="connsiteX1" fmla="*/ 4105276 w 12192000"/>
              <a:gd name="connsiteY1" fmla="*/ 4618435 h 6858000"/>
              <a:gd name="connsiteX2" fmla="*/ 8086727 w 12192000"/>
              <a:gd name="connsiteY2" fmla="*/ 4618435 h 6858000"/>
              <a:gd name="connsiteX3" fmla="*/ 8086727 w 12192000"/>
              <a:gd name="connsiteY3" fmla="*/ 2239566 h 6858000"/>
              <a:gd name="connsiteX4" fmla="*/ 8086727 w 12192000"/>
              <a:gd name="connsiteY4" fmla="*/ 0 h 6858000"/>
              <a:gd name="connsiteX5" fmla="*/ 8248651 w 12192000"/>
              <a:gd name="connsiteY5" fmla="*/ 0 h 6858000"/>
              <a:gd name="connsiteX6" fmla="*/ 8248651 w 12192000"/>
              <a:gd name="connsiteY6" fmla="*/ 2106216 h 6858000"/>
              <a:gd name="connsiteX7" fmla="*/ 12192000 w 12192000"/>
              <a:gd name="connsiteY7" fmla="*/ 2106216 h 6858000"/>
              <a:gd name="connsiteX8" fmla="*/ 12192000 w 12192000"/>
              <a:gd name="connsiteY8" fmla="*/ 2239566 h 6858000"/>
              <a:gd name="connsiteX9" fmla="*/ 8248651 w 12192000"/>
              <a:gd name="connsiteY9" fmla="*/ 2239566 h 6858000"/>
              <a:gd name="connsiteX10" fmla="*/ 8248651 w 12192000"/>
              <a:gd name="connsiteY10" fmla="*/ 4618435 h 6858000"/>
              <a:gd name="connsiteX11" fmla="*/ 12192000 w 12192000"/>
              <a:gd name="connsiteY11" fmla="*/ 4618435 h 6858000"/>
              <a:gd name="connsiteX12" fmla="*/ 12192000 w 12192000"/>
              <a:gd name="connsiteY12" fmla="*/ 4751786 h 6858000"/>
              <a:gd name="connsiteX13" fmla="*/ 8248651 w 12192000"/>
              <a:gd name="connsiteY13" fmla="*/ 4751786 h 6858000"/>
              <a:gd name="connsiteX14" fmla="*/ 8248651 w 12192000"/>
              <a:gd name="connsiteY14" fmla="*/ 6858000 h 6858000"/>
              <a:gd name="connsiteX15" fmla="*/ 8086727 w 12192000"/>
              <a:gd name="connsiteY15" fmla="*/ 6858000 h 6858000"/>
              <a:gd name="connsiteX16" fmla="*/ 8086727 w 12192000"/>
              <a:gd name="connsiteY16" fmla="*/ 4751786 h 6858000"/>
              <a:gd name="connsiteX17" fmla="*/ 4105276 w 12192000"/>
              <a:gd name="connsiteY17" fmla="*/ 4751786 h 6858000"/>
              <a:gd name="connsiteX18" fmla="*/ 4105276 w 12192000"/>
              <a:gd name="connsiteY18" fmla="*/ 6858000 h 6858000"/>
              <a:gd name="connsiteX19" fmla="*/ 3943352 w 12192000"/>
              <a:gd name="connsiteY19" fmla="*/ 6858000 h 6858000"/>
              <a:gd name="connsiteX20" fmla="*/ 3943352 w 12192000"/>
              <a:gd name="connsiteY20" fmla="*/ 4751786 h 6858000"/>
              <a:gd name="connsiteX21" fmla="*/ 0 w 12192000"/>
              <a:gd name="connsiteY21" fmla="*/ 4751786 h 6858000"/>
              <a:gd name="connsiteX22" fmla="*/ 0 w 12192000"/>
              <a:gd name="connsiteY22" fmla="*/ 4618435 h 6858000"/>
              <a:gd name="connsiteX23" fmla="*/ 3943352 w 12192000"/>
              <a:gd name="connsiteY23" fmla="*/ 4618435 h 6858000"/>
              <a:gd name="connsiteX24" fmla="*/ 3943352 w 12192000"/>
              <a:gd name="connsiteY24" fmla="*/ 2239566 h 6858000"/>
              <a:gd name="connsiteX25" fmla="*/ 1 w 12192000"/>
              <a:gd name="connsiteY25" fmla="*/ 2239566 h 6858000"/>
              <a:gd name="connsiteX26" fmla="*/ 1 w 12192000"/>
              <a:gd name="connsiteY26" fmla="*/ 2106216 h 6858000"/>
              <a:gd name="connsiteX27" fmla="*/ 3943352 w 12192000"/>
              <a:gd name="connsiteY27" fmla="*/ 2106216 h 6858000"/>
              <a:gd name="connsiteX28" fmla="*/ 3943352 w 12192000"/>
              <a:gd name="connsiteY28" fmla="*/ 0 h 6858000"/>
              <a:gd name="connsiteX29" fmla="*/ 4105276 w 12192000"/>
              <a:gd name="connsiteY29" fmla="*/ 0 h 6858000"/>
              <a:gd name="connsiteX30" fmla="*/ 4105276 w 12192000"/>
              <a:gd name="connsiteY30" fmla="*/ 2106216 h 6858000"/>
              <a:gd name="connsiteX31" fmla="*/ 8086727 w 12192000"/>
              <a:gd name="connsiteY31" fmla="*/ 210621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2192000" h="6858000">
                <a:moveTo>
                  <a:pt x="4105276" y="2239566"/>
                </a:moveTo>
                <a:lnTo>
                  <a:pt x="4105276" y="4618435"/>
                </a:lnTo>
                <a:lnTo>
                  <a:pt x="8086727" y="4618435"/>
                </a:lnTo>
                <a:lnTo>
                  <a:pt x="8086727" y="2239566"/>
                </a:lnTo>
                <a:close/>
                <a:moveTo>
                  <a:pt x="8086727" y="0"/>
                </a:moveTo>
                <a:lnTo>
                  <a:pt x="8248651" y="0"/>
                </a:lnTo>
                <a:lnTo>
                  <a:pt x="8248651" y="2106216"/>
                </a:lnTo>
                <a:lnTo>
                  <a:pt x="12192000" y="2106216"/>
                </a:lnTo>
                <a:lnTo>
                  <a:pt x="12192000" y="2239566"/>
                </a:lnTo>
                <a:lnTo>
                  <a:pt x="8248651" y="2239566"/>
                </a:lnTo>
                <a:lnTo>
                  <a:pt x="8248651" y="4618435"/>
                </a:lnTo>
                <a:lnTo>
                  <a:pt x="12192000" y="4618435"/>
                </a:lnTo>
                <a:lnTo>
                  <a:pt x="12192000" y="4751786"/>
                </a:lnTo>
                <a:lnTo>
                  <a:pt x="8248651" y="4751786"/>
                </a:lnTo>
                <a:lnTo>
                  <a:pt x="8248651" y="6858000"/>
                </a:lnTo>
                <a:lnTo>
                  <a:pt x="8086727" y="6858000"/>
                </a:lnTo>
                <a:lnTo>
                  <a:pt x="8086727" y="4751786"/>
                </a:lnTo>
                <a:lnTo>
                  <a:pt x="4105276" y="4751786"/>
                </a:lnTo>
                <a:lnTo>
                  <a:pt x="4105276" y="6858000"/>
                </a:lnTo>
                <a:lnTo>
                  <a:pt x="3943352" y="6858000"/>
                </a:lnTo>
                <a:lnTo>
                  <a:pt x="3943352" y="4751786"/>
                </a:lnTo>
                <a:lnTo>
                  <a:pt x="0" y="4751786"/>
                </a:lnTo>
                <a:lnTo>
                  <a:pt x="0" y="4618435"/>
                </a:lnTo>
                <a:lnTo>
                  <a:pt x="3943352" y="4618435"/>
                </a:lnTo>
                <a:lnTo>
                  <a:pt x="3943352" y="2239566"/>
                </a:lnTo>
                <a:lnTo>
                  <a:pt x="1" y="2239566"/>
                </a:lnTo>
                <a:lnTo>
                  <a:pt x="1" y="2106216"/>
                </a:lnTo>
                <a:lnTo>
                  <a:pt x="3943352" y="2106216"/>
                </a:lnTo>
                <a:lnTo>
                  <a:pt x="3943352" y="0"/>
                </a:lnTo>
                <a:lnTo>
                  <a:pt x="4105276" y="0"/>
                </a:lnTo>
                <a:lnTo>
                  <a:pt x="4105276" y="2106216"/>
                </a:lnTo>
                <a:lnTo>
                  <a:pt x="8086727" y="210621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033E11C-15E0-422C-9DB6-61C07E4789B8}"/>
              </a:ext>
            </a:extLst>
          </p:cNvPr>
          <p:cNvSpPr/>
          <p:nvPr/>
        </p:nvSpPr>
        <p:spPr>
          <a:xfrm>
            <a:off x="0" y="2238375"/>
            <a:ext cx="8091055" cy="2381250"/>
          </a:xfrm>
          <a:prstGeom prst="rect">
            <a:avLst/>
          </a:prstGeom>
          <a:solidFill>
            <a:schemeClr val="accent4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r>
              <a:rPr lang="en-US" altLang="ko-KR" sz="6000" b="1" dirty="0" err="1">
                <a:solidFill>
                  <a:schemeClr val="tx1"/>
                </a:solidFill>
                <a:latin typeface="카페24 당당해" pitchFamily="2" charset="-127"/>
                <a:ea typeface="카페24 당당해" pitchFamily="2" charset="-127"/>
              </a:rPr>
              <a:t>Genshin</a:t>
            </a:r>
            <a:r>
              <a:rPr lang="en-US" altLang="ko-KR" sz="6000" dirty="0">
                <a:solidFill>
                  <a:schemeClr val="tx1"/>
                </a:solidFill>
                <a:latin typeface="카페24 당당해" pitchFamily="2" charset="-127"/>
                <a:ea typeface="카페24 당당해" pitchFamily="2" charset="-127"/>
              </a:rPr>
              <a:t> </a:t>
            </a:r>
            <a:r>
              <a:rPr lang="en-US" altLang="ko-KR" sz="6000" b="1" dirty="0">
                <a:solidFill>
                  <a:schemeClr val="tx1"/>
                </a:solidFill>
                <a:latin typeface="카페24 당당해" pitchFamily="2" charset="-127"/>
                <a:ea typeface="카페24 당당해" pitchFamily="2" charset="-127"/>
              </a:rPr>
              <a:t>Impact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</a:rPr>
              <a:t>              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역 기획 포트폴리오</a:t>
            </a:r>
          </a:p>
        </p:txBody>
      </p:sp>
    </p:spTree>
    <p:extLst>
      <p:ext uri="{BB962C8B-B14F-4D97-AF65-F5344CB8AC3E}">
        <p14:creationId xmlns:p14="http://schemas.microsoft.com/office/powerpoint/2010/main" val="10940494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A5D3EE8C-1B63-412A-BA3C-2B8BF2A7C8DD}"/>
              </a:ext>
            </a:extLst>
          </p:cNvPr>
          <p:cNvSpPr/>
          <p:nvPr/>
        </p:nvSpPr>
        <p:spPr>
          <a:xfrm>
            <a:off x="5597691" y="2766445"/>
            <a:ext cx="2127177" cy="619125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  <a:latin typeface="카페24 당당해" pitchFamily="2" charset="-127"/>
                <a:ea typeface="카페24 당당해" pitchFamily="2" charset="-127"/>
              </a:rPr>
              <a:t>게임 소개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3F39DF1-E0F7-4317-86CA-BDFE63AFEA49}"/>
              </a:ext>
            </a:extLst>
          </p:cNvPr>
          <p:cNvSpPr/>
          <p:nvPr/>
        </p:nvSpPr>
        <p:spPr>
          <a:xfrm>
            <a:off x="0" y="0"/>
            <a:ext cx="12191999" cy="2355273"/>
          </a:xfrm>
          <a:prstGeom prst="rect">
            <a:avLst/>
          </a:prstGeom>
          <a:solidFill>
            <a:schemeClr val="accent4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3DB7989-CF18-4F52-9BA3-395271A06143}"/>
              </a:ext>
            </a:extLst>
          </p:cNvPr>
          <p:cNvSpPr/>
          <p:nvPr/>
        </p:nvSpPr>
        <p:spPr>
          <a:xfrm>
            <a:off x="5568178" y="5087873"/>
            <a:ext cx="2156690" cy="619125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  <a:latin typeface="카페24 당당해" pitchFamily="2" charset="-127"/>
                <a:ea typeface="카페24 당당해" pitchFamily="2" charset="-127"/>
              </a:rPr>
              <a:t>엔드 컨텐츠 분석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A5C8415-5F4F-4023-8813-226C54EFA1A9}"/>
              </a:ext>
            </a:extLst>
          </p:cNvPr>
          <p:cNvSpPr/>
          <p:nvPr/>
        </p:nvSpPr>
        <p:spPr>
          <a:xfrm>
            <a:off x="5597691" y="3927159"/>
            <a:ext cx="2127177" cy="619125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  <a:latin typeface="카페24 당당해" pitchFamily="2" charset="-127"/>
                <a:ea typeface="카페24 당당해" pitchFamily="2" charset="-127"/>
              </a:rPr>
              <a:t>캐릭터 </a:t>
            </a:r>
            <a:r>
              <a:rPr lang="en-US" altLang="ko-KR" dirty="0">
                <a:solidFill>
                  <a:schemeClr val="tx1"/>
                </a:solidFill>
                <a:latin typeface="카페24 당당해" pitchFamily="2" charset="-127"/>
                <a:ea typeface="카페24 당당해" pitchFamily="2" charset="-127"/>
              </a:rPr>
              <a:t>UI</a:t>
            </a:r>
            <a:endParaRPr lang="ko-KR" altLang="en-US" dirty="0">
              <a:solidFill>
                <a:schemeClr val="tx1"/>
              </a:solidFill>
              <a:latin typeface="카페24 당당해" pitchFamily="2" charset="-127"/>
              <a:ea typeface="카페24 당당해" pitchFamily="2" charset="-127"/>
            </a:endParaRPr>
          </a:p>
        </p:txBody>
      </p:sp>
      <p:sp>
        <p:nvSpPr>
          <p:cNvPr id="2" name="이등변 삼각형 1">
            <a:extLst>
              <a:ext uri="{FF2B5EF4-FFF2-40B4-BE49-F238E27FC236}">
                <a16:creationId xmlns:a16="http://schemas.microsoft.com/office/drawing/2014/main" id="{A2D90781-012F-4084-80C7-EFF6D3233004}"/>
              </a:ext>
            </a:extLst>
          </p:cNvPr>
          <p:cNvSpPr/>
          <p:nvPr/>
        </p:nvSpPr>
        <p:spPr>
          <a:xfrm>
            <a:off x="3943927" y="581891"/>
            <a:ext cx="4313382" cy="1764146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D4EA598-D1D3-464A-A078-BB5663831A4E}"/>
              </a:ext>
            </a:extLst>
          </p:cNvPr>
          <p:cNvSpPr txBox="1"/>
          <p:nvPr/>
        </p:nvSpPr>
        <p:spPr>
          <a:xfrm>
            <a:off x="3939305" y="1002299"/>
            <a:ext cx="431338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b="1" dirty="0">
                <a:latin typeface="카페24 당당해" pitchFamily="2" charset="-127"/>
                <a:ea typeface="카페24 당당해" pitchFamily="2" charset="-127"/>
              </a:rPr>
              <a:t>CONTENT</a:t>
            </a:r>
            <a:endParaRPr lang="ko-KR" altLang="en-US" sz="6000" b="1" dirty="0">
              <a:latin typeface="카페24 당당해" pitchFamily="2" charset="-127"/>
              <a:ea typeface="카페24 당당해" pitchFamily="2" charset="-127"/>
            </a:endParaRPr>
          </a:p>
        </p:txBody>
      </p:sp>
      <p:sp>
        <p:nvSpPr>
          <p:cNvPr id="4" name="별: 꼭짓점 4개 3">
            <a:extLst>
              <a:ext uri="{FF2B5EF4-FFF2-40B4-BE49-F238E27FC236}">
                <a16:creationId xmlns:a16="http://schemas.microsoft.com/office/drawing/2014/main" id="{0E1F7FDE-A8F4-4E1E-ADC6-90A1F83E4969}"/>
              </a:ext>
            </a:extLst>
          </p:cNvPr>
          <p:cNvSpPr/>
          <p:nvPr/>
        </p:nvSpPr>
        <p:spPr>
          <a:xfrm>
            <a:off x="4654679" y="2802379"/>
            <a:ext cx="617934" cy="547255"/>
          </a:xfrm>
          <a:prstGeom prst="star4">
            <a:avLst>
              <a:gd name="adj" fmla="val 24314"/>
            </a:avLst>
          </a:prstGeom>
          <a:solidFill>
            <a:schemeClr val="accent4"/>
          </a:solidFill>
          <a:ln>
            <a:noFill/>
          </a:ln>
          <a:effectLst>
            <a:glow rad="1270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별: 꼭짓점 4개 12">
            <a:extLst>
              <a:ext uri="{FF2B5EF4-FFF2-40B4-BE49-F238E27FC236}">
                <a16:creationId xmlns:a16="http://schemas.microsoft.com/office/drawing/2014/main" id="{87708D60-D51D-4BDE-B3B5-2CFF66956557}"/>
              </a:ext>
            </a:extLst>
          </p:cNvPr>
          <p:cNvSpPr/>
          <p:nvPr/>
        </p:nvSpPr>
        <p:spPr>
          <a:xfrm>
            <a:off x="4653067" y="3955473"/>
            <a:ext cx="617934" cy="547255"/>
          </a:xfrm>
          <a:prstGeom prst="star4">
            <a:avLst>
              <a:gd name="adj" fmla="val 24314"/>
            </a:avLst>
          </a:prstGeom>
          <a:solidFill>
            <a:schemeClr val="accent4"/>
          </a:solidFill>
          <a:ln>
            <a:noFill/>
          </a:ln>
          <a:effectLst>
            <a:glow rad="1270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별: 꼭짓점 4개 13">
            <a:extLst>
              <a:ext uri="{FF2B5EF4-FFF2-40B4-BE49-F238E27FC236}">
                <a16:creationId xmlns:a16="http://schemas.microsoft.com/office/drawing/2014/main" id="{74D9251F-C620-4227-9C6C-40D691F89771}"/>
              </a:ext>
            </a:extLst>
          </p:cNvPr>
          <p:cNvSpPr/>
          <p:nvPr/>
        </p:nvSpPr>
        <p:spPr>
          <a:xfrm>
            <a:off x="4643153" y="5123806"/>
            <a:ext cx="617934" cy="547255"/>
          </a:xfrm>
          <a:prstGeom prst="star4">
            <a:avLst>
              <a:gd name="adj" fmla="val 24314"/>
            </a:avLst>
          </a:prstGeom>
          <a:solidFill>
            <a:schemeClr val="accent4"/>
          </a:solidFill>
          <a:ln>
            <a:noFill/>
          </a:ln>
          <a:effectLst>
            <a:glow rad="1270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21861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>
            <a:extLst>
              <a:ext uri="{FF2B5EF4-FFF2-40B4-BE49-F238E27FC236}">
                <a16:creationId xmlns:a16="http://schemas.microsoft.com/office/drawing/2014/main" id="{63D31C38-9B8C-4CB6-9445-1BF2C48750D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4" t="15615" r="1390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F83184C1-0586-436C-8ADF-35E20B63CF44}"/>
              </a:ext>
            </a:extLst>
          </p:cNvPr>
          <p:cNvSpPr/>
          <p:nvPr/>
        </p:nvSpPr>
        <p:spPr>
          <a:xfrm>
            <a:off x="3903120" y="789386"/>
            <a:ext cx="4385759" cy="12401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dirty="0" err="1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티바트</a:t>
            </a:r>
            <a:r>
              <a:rPr lang="ko-KR" altLang="en-US" sz="20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대륙을</a:t>
            </a:r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800" dirty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탐험</a:t>
            </a:r>
            <a:r>
              <a:rPr lang="ko-KR" altLang="en-US" sz="20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하며 풍경도 보고 </a:t>
            </a:r>
            <a:endParaRPr lang="en-US" altLang="ko-KR" sz="20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ko-KR" altLang="en-US" sz="20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보물도 찾는</a:t>
            </a:r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800" dirty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다양한 모험 </a:t>
            </a:r>
            <a:endParaRPr lang="ko-KR" altLang="en-US" sz="2000" dirty="0">
              <a:solidFill>
                <a:srgbClr val="FFC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86A44DD-A072-4982-9792-2BE457801BA6}"/>
              </a:ext>
            </a:extLst>
          </p:cNvPr>
          <p:cNvSpPr/>
          <p:nvPr/>
        </p:nvSpPr>
        <p:spPr>
          <a:xfrm>
            <a:off x="710414" y="3907174"/>
            <a:ext cx="4007300" cy="12401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천리의 주관자에게 납치된</a:t>
            </a:r>
            <a:endParaRPr lang="en-US" altLang="ko-KR" sz="20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ko-KR" altLang="en-US" sz="20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쌍둥이 남매를 찾아 나서는 </a:t>
            </a:r>
            <a:r>
              <a:rPr lang="ko-KR" altLang="en-US" sz="2800" dirty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이야기</a:t>
            </a:r>
            <a:endParaRPr lang="ko-KR" altLang="en-US" sz="2000" dirty="0">
              <a:solidFill>
                <a:srgbClr val="FFC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107879C-F09B-4236-A6E5-893BFBEF67DB}"/>
              </a:ext>
            </a:extLst>
          </p:cNvPr>
          <p:cNvSpPr/>
          <p:nvPr/>
        </p:nvSpPr>
        <p:spPr>
          <a:xfrm>
            <a:off x="7486200" y="3906181"/>
            <a:ext cx="4007300" cy="12401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7</a:t>
            </a:r>
            <a:r>
              <a:rPr lang="ko-KR" altLang="en-US" sz="20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 원소와의 반응으로</a:t>
            </a:r>
            <a:endParaRPr lang="en-US" altLang="ko-KR" sz="20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ko-KR" altLang="en-US" sz="20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보다 화려하고 사실적인</a:t>
            </a:r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800" dirty="0" err="1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인터렉션</a:t>
            </a:r>
            <a:endParaRPr lang="ko-KR" altLang="en-US" sz="2000" dirty="0">
              <a:solidFill>
                <a:srgbClr val="FFC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9" name="자유형: 도형 18">
            <a:extLst>
              <a:ext uri="{FF2B5EF4-FFF2-40B4-BE49-F238E27FC236}">
                <a16:creationId xmlns:a16="http://schemas.microsoft.com/office/drawing/2014/main" id="{FB94DAAA-174C-4430-8296-F0F3BBF8B8E2}"/>
              </a:ext>
            </a:extLst>
          </p:cNvPr>
          <p:cNvSpPr/>
          <p:nvPr/>
        </p:nvSpPr>
        <p:spPr>
          <a:xfrm>
            <a:off x="4617746" y="2449249"/>
            <a:ext cx="2956508" cy="2614615"/>
          </a:xfrm>
          <a:custGeom>
            <a:avLst/>
            <a:gdLst>
              <a:gd name="connsiteX0" fmla="*/ 3087102 w 3588762"/>
              <a:gd name="connsiteY0" fmla="*/ 369454 h 3173754"/>
              <a:gd name="connsiteX1" fmla="*/ 492796 w 3588762"/>
              <a:gd name="connsiteY1" fmla="*/ 369454 h 3173754"/>
              <a:gd name="connsiteX2" fmla="*/ 1789949 w 3588762"/>
              <a:gd name="connsiteY2" fmla="*/ 2616189 h 3173754"/>
              <a:gd name="connsiteX3" fmla="*/ 3552779 w 3588762"/>
              <a:gd name="connsiteY3" fmla="*/ 76140 h 3173754"/>
              <a:gd name="connsiteX4" fmla="*/ 3557207 w 3588762"/>
              <a:gd name="connsiteY4" fmla="*/ 85213 h 3173754"/>
              <a:gd name="connsiteX5" fmla="*/ 3573958 w 3588762"/>
              <a:gd name="connsiteY5" fmla="*/ 112823 h 3173754"/>
              <a:gd name="connsiteX6" fmla="*/ 3579690 w 3588762"/>
              <a:gd name="connsiteY6" fmla="*/ 131286 h 3173754"/>
              <a:gd name="connsiteX7" fmla="*/ 3583836 w 3588762"/>
              <a:gd name="connsiteY7" fmla="*/ 139783 h 3173754"/>
              <a:gd name="connsiteX8" fmla="*/ 3584273 w 3588762"/>
              <a:gd name="connsiteY8" fmla="*/ 146052 h 3173754"/>
              <a:gd name="connsiteX9" fmla="*/ 3584722 w 3588762"/>
              <a:gd name="connsiteY9" fmla="*/ 147498 h 3173754"/>
              <a:gd name="connsiteX10" fmla="*/ 3588475 w 3588762"/>
              <a:gd name="connsiteY10" fmla="*/ 184727 h 3173754"/>
              <a:gd name="connsiteX11" fmla="*/ 3587356 w 3588762"/>
              <a:gd name="connsiteY11" fmla="*/ 190270 h 3173754"/>
              <a:gd name="connsiteX12" fmla="*/ 3588762 w 3588762"/>
              <a:gd name="connsiteY12" fmla="*/ 210428 h 3173754"/>
              <a:gd name="connsiteX13" fmla="*/ 3575060 w 3588762"/>
              <a:gd name="connsiteY13" fmla="*/ 251177 h 3173754"/>
              <a:gd name="connsiteX14" fmla="*/ 3573958 w 3588762"/>
              <a:gd name="connsiteY14" fmla="*/ 256631 h 3173754"/>
              <a:gd name="connsiteX15" fmla="*/ 3572496 w 3588762"/>
              <a:gd name="connsiteY15" fmla="*/ 258800 h 3173754"/>
              <a:gd name="connsiteX16" fmla="*/ 3565381 w 3588762"/>
              <a:gd name="connsiteY16" fmla="*/ 279957 h 3173754"/>
              <a:gd name="connsiteX17" fmla="*/ 1958254 w 3588762"/>
              <a:gd name="connsiteY17" fmla="*/ 3063584 h 3173754"/>
              <a:gd name="connsiteX18" fmla="*/ 1956009 w 3588762"/>
              <a:gd name="connsiteY18" fmla="*/ 3066130 h 3173754"/>
              <a:gd name="connsiteX19" fmla="*/ 1939261 w 3588762"/>
              <a:gd name="connsiteY19" fmla="*/ 3100450 h 3173754"/>
              <a:gd name="connsiteX20" fmla="*/ 1884248 w 3588762"/>
              <a:gd name="connsiteY20" fmla="*/ 3148975 h 3173754"/>
              <a:gd name="connsiteX21" fmla="*/ 1631906 w 3588762"/>
              <a:gd name="connsiteY21" fmla="*/ 3081360 h 3173754"/>
              <a:gd name="connsiteX22" fmla="*/ 24779 w 3588762"/>
              <a:gd name="connsiteY22" fmla="*/ 297733 h 3173754"/>
              <a:gd name="connsiteX23" fmla="*/ 6325 w 3588762"/>
              <a:gd name="connsiteY23" fmla="*/ 157559 h 3173754"/>
              <a:gd name="connsiteX24" fmla="*/ 13022 w 3588762"/>
              <a:gd name="connsiteY24" fmla="*/ 143835 h 3173754"/>
              <a:gd name="connsiteX25" fmla="*/ 19283 w 3588762"/>
              <a:gd name="connsiteY25" fmla="*/ 112823 h 3173754"/>
              <a:gd name="connsiteX26" fmla="*/ 189493 w 3588762"/>
              <a:gd name="connsiteY26" fmla="*/ 0 h 3173754"/>
              <a:gd name="connsiteX27" fmla="*/ 3403748 w 3588762"/>
              <a:gd name="connsiteY27" fmla="*/ 0 h 3173754"/>
              <a:gd name="connsiteX28" fmla="*/ 3507031 w 3588762"/>
              <a:gd name="connsiteY28" fmla="*/ 31549 h 3173754"/>
              <a:gd name="connsiteX29" fmla="*/ 3521548 w 3588762"/>
              <a:gd name="connsiteY29" fmla="*/ 44740 h 3173754"/>
              <a:gd name="connsiteX30" fmla="*/ 3528131 w 3588762"/>
              <a:gd name="connsiteY30" fmla="*/ 49480 h 3173754"/>
              <a:gd name="connsiteX31" fmla="*/ 3535308 w 3588762"/>
              <a:gd name="connsiteY31" fmla="*/ 57243 h 3173754"/>
              <a:gd name="connsiteX32" fmla="*/ 3546292 w 3588762"/>
              <a:gd name="connsiteY32" fmla="*/ 67224 h 3173754"/>
              <a:gd name="connsiteX33" fmla="*/ 3549645 w 3588762"/>
              <a:gd name="connsiteY33" fmla="*/ 72750 h 3173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588762" h="3173754">
                <a:moveTo>
                  <a:pt x="3087102" y="369454"/>
                </a:moveTo>
                <a:lnTo>
                  <a:pt x="492796" y="369454"/>
                </a:lnTo>
                <a:lnTo>
                  <a:pt x="1789949" y="2616189"/>
                </a:lnTo>
                <a:close/>
                <a:moveTo>
                  <a:pt x="3552779" y="76140"/>
                </a:moveTo>
                <a:lnTo>
                  <a:pt x="3557207" y="85213"/>
                </a:lnTo>
                <a:lnTo>
                  <a:pt x="3573958" y="112823"/>
                </a:lnTo>
                <a:lnTo>
                  <a:pt x="3579690" y="131286"/>
                </a:lnTo>
                <a:lnTo>
                  <a:pt x="3583836" y="139783"/>
                </a:lnTo>
                <a:lnTo>
                  <a:pt x="3584273" y="146052"/>
                </a:lnTo>
                <a:lnTo>
                  <a:pt x="3584722" y="147498"/>
                </a:lnTo>
                <a:cubicBezTo>
                  <a:pt x="3587183" y="159523"/>
                  <a:pt x="3588475" y="171974"/>
                  <a:pt x="3588475" y="184727"/>
                </a:cubicBezTo>
                <a:lnTo>
                  <a:pt x="3587356" y="190270"/>
                </a:lnTo>
                <a:lnTo>
                  <a:pt x="3588762" y="210428"/>
                </a:lnTo>
                <a:lnTo>
                  <a:pt x="3575060" y="251177"/>
                </a:lnTo>
                <a:lnTo>
                  <a:pt x="3573958" y="256631"/>
                </a:lnTo>
                <a:lnTo>
                  <a:pt x="3572496" y="258800"/>
                </a:lnTo>
                <a:lnTo>
                  <a:pt x="3565381" y="279957"/>
                </a:lnTo>
                <a:lnTo>
                  <a:pt x="1958254" y="3063584"/>
                </a:lnTo>
                <a:lnTo>
                  <a:pt x="1956009" y="3066130"/>
                </a:lnTo>
                <a:lnTo>
                  <a:pt x="1939261" y="3100450"/>
                </a:lnTo>
                <a:cubicBezTo>
                  <a:pt x="1924795" y="3119596"/>
                  <a:pt x="1906337" y="3136222"/>
                  <a:pt x="1884248" y="3148975"/>
                </a:cubicBezTo>
                <a:cubicBezTo>
                  <a:pt x="1795895" y="3199986"/>
                  <a:pt x="1682917" y="3169713"/>
                  <a:pt x="1631906" y="3081360"/>
                </a:cubicBezTo>
                <a:lnTo>
                  <a:pt x="24779" y="297733"/>
                </a:lnTo>
                <a:cubicBezTo>
                  <a:pt x="-727" y="253556"/>
                  <a:pt x="-5911" y="203224"/>
                  <a:pt x="6325" y="157559"/>
                </a:cubicBezTo>
                <a:lnTo>
                  <a:pt x="13022" y="143835"/>
                </a:lnTo>
                <a:lnTo>
                  <a:pt x="19283" y="112823"/>
                </a:lnTo>
                <a:cubicBezTo>
                  <a:pt x="47326" y="46521"/>
                  <a:pt x="112977" y="0"/>
                  <a:pt x="189493" y="0"/>
                </a:cubicBezTo>
                <a:lnTo>
                  <a:pt x="3403748" y="0"/>
                </a:lnTo>
                <a:cubicBezTo>
                  <a:pt x="3442006" y="0"/>
                  <a:pt x="3477548" y="11631"/>
                  <a:pt x="3507031" y="31549"/>
                </a:cubicBezTo>
                <a:lnTo>
                  <a:pt x="3521548" y="44740"/>
                </a:lnTo>
                <a:lnTo>
                  <a:pt x="3528131" y="49480"/>
                </a:lnTo>
                <a:lnTo>
                  <a:pt x="3535308" y="57243"/>
                </a:lnTo>
                <a:lnTo>
                  <a:pt x="3546292" y="67224"/>
                </a:lnTo>
                <a:lnTo>
                  <a:pt x="3549645" y="72750"/>
                </a:lnTo>
                <a:close/>
              </a:path>
            </a:pathLst>
          </a:custGeom>
          <a:gradFill>
            <a:gsLst>
              <a:gs pos="50000">
                <a:srgbClr val="8EEDEE"/>
              </a:gs>
              <a:gs pos="0">
                <a:srgbClr val="91E0E8"/>
              </a:gs>
              <a:gs pos="100000">
                <a:srgbClr val="FFA971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5E4559E1-1358-49BD-B3BF-DB053DF86C3A}"/>
              </a:ext>
            </a:extLst>
          </p:cNvPr>
          <p:cNvSpPr/>
          <p:nvPr/>
        </p:nvSpPr>
        <p:spPr>
          <a:xfrm>
            <a:off x="5549749" y="2088840"/>
            <a:ext cx="1092502" cy="1092499"/>
          </a:xfrm>
          <a:prstGeom prst="ellipse">
            <a:avLst/>
          </a:prstGeom>
          <a:solidFill>
            <a:schemeClr val="bg1"/>
          </a:solidFill>
          <a:ln w="952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카페24 당당해" pitchFamily="2" charset="-127"/>
                <a:ea typeface="카페24 당당해" pitchFamily="2" charset="-127"/>
              </a:rPr>
              <a:t>모험</a:t>
            </a: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5B12DB19-8317-4545-9176-60C26F434A3B}"/>
              </a:ext>
            </a:extLst>
          </p:cNvPr>
          <p:cNvSpPr/>
          <p:nvPr/>
        </p:nvSpPr>
        <p:spPr>
          <a:xfrm>
            <a:off x="4848375" y="3320710"/>
            <a:ext cx="1092502" cy="1092499"/>
          </a:xfrm>
          <a:prstGeom prst="ellipse">
            <a:avLst/>
          </a:prstGeom>
          <a:solidFill>
            <a:schemeClr val="bg1"/>
          </a:solidFill>
          <a:ln w="952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카페24 당당해" pitchFamily="2" charset="-127"/>
                <a:ea typeface="카페24 당당해" pitchFamily="2" charset="-127"/>
              </a:rPr>
              <a:t>스토리</a:t>
            </a: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5602977D-0207-4A03-A573-931F0445A66A}"/>
              </a:ext>
            </a:extLst>
          </p:cNvPr>
          <p:cNvSpPr/>
          <p:nvPr/>
        </p:nvSpPr>
        <p:spPr>
          <a:xfrm>
            <a:off x="6251123" y="3326601"/>
            <a:ext cx="1092502" cy="1092499"/>
          </a:xfrm>
          <a:prstGeom prst="ellipse">
            <a:avLst/>
          </a:prstGeom>
          <a:solidFill>
            <a:schemeClr val="bg1"/>
          </a:solidFill>
          <a:ln w="952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600" dirty="0" err="1">
                <a:solidFill>
                  <a:schemeClr val="tx1"/>
                </a:solidFill>
                <a:latin typeface="카페24 당당해" pitchFamily="2" charset="-127"/>
                <a:ea typeface="카페24 당당해" pitchFamily="2" charset="-127"/>
              </a:rPr>
              <a:t>인터렉션</a:t>
            </a:r>
            <a:endParaRPr lang="ko-KR" altLang="en-US" sz="1600" dirty="0">
              <a:solidFill>
                <a:schemeClr val="tx1"/>
              </a:solidFill>
              <a:latin typeface="카페24 당당해" pitchFamily="2" charset="-127"/>
              <a:ea typeface="카페24 당당해" pitchFamily="2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CB75ED6-DCAA-42B6-84A7-6B7A5B4F14C3}"/>
              </a:ext>
            </a:extLst>
          </p:cNvPr>
          <p:cNvSpPr/>
          <p:nvPr/>
        </p:nvSpPr>
        <p:spPr>
          <a:xfrm>
            <a:off x="877082" y="9525"/>
            <a:ext cx="2127177" cy="619125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  <a:latin typeface="카페24 당당해" pitchFamily="2" charset="-127"/>
                <a:ea typeface="카페24 당당해" pitchFamily="2" charset="-127"/>
              </a:rPr>
              <a:t>게임 소개</a:t>
            </a:r>
          </a:p>
        </p:txBody>
      </p:sp>
      <p:sp>
        <p:nvSpPr>
          <p:cNvPr id="16" name="별: 꼭짓점 4개 15">
            <a:extLst>
              <a:ext uri="{FF2B5EF4-FFF2-40B4-BE49-F238E27FC236}">
                <a16:creationId xmlns:a16="http://schemas.microsoft.com/office/drawing/2014/main" id="{8A8FF2D0-C77B-44D2-99AC-5262CADD1DE6}"/>
              </a:ext>
            </a:extLst>
          </p:cNvPr>
          <p:cNvSpPr/>
          <p:nvPr/>
        </p:nvSpPr>
        <p:spPr>
          <a:xfrm>
            <a:off x="170458" y="178809"/>
            <a:ext cx="617934" cy="547255"/>
          </a:xfrm>
          <a:prstGeom prst="star4">
            <a:avLst>
              <a:gd name="adj" fmla="val 24314"/>
            </a:avLst>
          </a:prstGeom>
          <a:solidFill>
            <a:schemeClr val="accent4"/>
          </a:solidFill>
          <a:ln>
            <a:noFill/>
          </a:ln>
          <a:effectLst>
            <a:glow rad="1270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830FA482-3F1C-418B-BE79-17BD5173434C}"/>
              </a:ext>
            </a:extLst>
          </p:cNvPr>
          <p:cNvCxnSpPr/>
          <p:nvPr/>
        </p:nvCxnSpPr>
        <p:spPr>
          <a:xfrm>
            <a:off x="924707" y="506989"/>
            <a:ext cx="1713718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A7F8F1D6-1D4C-4BC7-9077-EDD943212A72}"/>
              </a:ext>
            </a:extLst>
          </p:cNvPr>
          <p:cNvSpPr txBox="1"/>
          <p:nvPr/>
        </p:nvSpPr>
        <p:spPr>
          <a:xfrm>
            <a:off x="924707" y="514624"/>
            <a:ext cx="17137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핵심 키워드</a:t>
            </a:r>
          </a:p>
        </p:txBody>
      </p:sp>
    </p:spTree>
    <p:extLst>
      <p:ext uri="{BB962C8B-B14F-4D97-AF65-F5344CB8AC3E}">
        <p14:creationId xmlns:p14="http://schemas.microsoft.com/office/powerpoint/2010/main" val="4297758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49551509-81A7-4923-B42C-06C77BA9370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4" t="15615" r="1390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D69BC8AC-F107-4EE2-9425-76A86362F1C5}"/>
              </a:ext>
            </a:extLst>
          </p:cNvPr>
          <p:cNvSpPr/>
          <p:nvPr/>
        </p:nvSpPr>
        <p:spPr>
          <a:xfrm>
            <a:off x="1066801" y="1276350"/>
            <a:ext cx="5734050" cy="704850"/>
          </a:xfrm>
          <a:prstGeom prst="rect">
            <a:avLst/>
          </a:prstGeom>
          <a:noFill/>
          <a:ln>
            <a:noFill/>
          </a:ln>
          <a:effectLst>
            <a:glow rad="127000">
              <a:srgbClr val="4F3D00"/>
            </a:glo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3600" dirty="0">
                <a:solidFill>
                  <a:schemeClr val="accent1">
                    <a:lumMod val="50000"/>
                  </a:schemeClr>
                </a:solidFill>
                <a:latin typeface="카페24 당당해" pitchFamily="2" charset="-127"/>
                <a:ea typeface="카페24 당당해" pitchFamily="2" charset="-127"/>
              </a:rPr>
              <a:t>캐릭터 수집형</a:t>
            </a:r>
            <a:r>
              <a:rPr lang="ko-KR" altLang="en-US" sz="2800" dirty="0">
                <a:solidFill>
                  <a:schemeClr val="tx1"/>
                </a:solidFill>
                <a:latin typeface="카페24 당당해" pitchFamily="2" charset="-127"/>
                <a:ea typeface="카페24 당당해" pitchFamily="2" charset="-127"/>
              </a:rPr>
              <a:t>의 탈을 쓴 </a:t>
            </a:r>
            <a:endParaRPr lang="en-US" altLang="ko-KR" sz="2800" dirty="0">
              <a:solidFill>
                <a:schemeClr val="tx1"/>
              </a:solidFill>
              <a:latin typeface="카페24 당당해" pitchFamily="2" charset="-127"/>
              <a:ea typeface="카페24 당당해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3600" dirty="0">
                <a:solidFill>
                  <a:schemeClr val="accent1">
                    <a:lumMod val="50000"/>
                  </a:schemeClr>
                </a:solidFill>
                <a:latin typeface="카페24 당당해" pitchFamily="2" charset="-127"/>
                <a:ea typeface="카페24 당당해" pitchFamily="2" charset="-127"/>
              </a:rPr>
              <a:t>콘솔의 향</a:t>
            </a:r>
            <a:endParaRPr lang="ko-KR" altLang="en-US" sz="2800" dirty="0">
              <a:solidFill>
                <a:schemeClr val="accent1">
                  <a:lumMod val="50000"/>
                </a:schemeClr>
              </a:solidFill>
              <a:latin typeface="카페24 당당해" pitchFamily="2" charset="-127"/>
              <a:ea typeface="카페24 당당해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9A2783-2B3A-4694-B2A8-5FBACFE8E510}"/>
              </a:ext>
            </a:extLst>
          </p:cNvPr>
          <p:cNvSpPr txBox="1"/>
          <p:nvPr/>
        </p:nvSpPr>
        <p:spPr>
          <a:xfrm>
            <a:off x="873918" y="3429000"/>
            <a:ext cx="6119813" cy="25317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일반적인 캐릭터 수집형 게임은 캐릭터를 수집하고</a:t>
            </a: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타 유저들과 경쟁 하는 것이 대부분이지만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원신의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경우는 좋은 캐릭터가 반드시 강제 되지 않을 뿐더러</a:t>
            </a: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2F528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경쟁 컨텐츠 자체가 존재하지 않는다</a:t>
            </a:r>
            <a:r>
              <a:rPr lang="en-US" altLang="ko-KR" dirty="0">
                <a:solidFill>
                  <a:srgbClr val="2F528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그렇기 때문에 타 수집형 게임에 비해 스트레스를 덜 받는 점이</a:t>
            </a: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캐릭터 수집형 게임이지만 마치 </a:t>
            </a:r>
            <a:r>
              <a:rPr lang="ko-KR" altLang="en-US" dirty="0">
                <a:solidFill>
                  <a:srgbClr val="2F528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콘솔게임의 느낌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을 받게끔 한다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437E42A-8EFA-41BE-9E81-59787EC6DB72}"/>
              </a:ext>
            </a:extLst>
          </p:cNvPr>
          <p:cNvCxnSpPr/>
          <p:nvPr/>
        </p:nvCxnSpPr>
        <p:spPr>
          <a:xfrm>
            <a:off x="1754217" y="2716711"/>
            <a:ext cx="4339087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BC343B7-EC94-4C89-9953-C34C5DE47004}"/>
              </a:ext>
            </a:extLst>
          </p:cNvPr>
          <p:cNvSpPr/>
          <p:nvPr/>
        </p:nvSpPr>
        <p:spPr>
          <a:xfrm>
            <a:off x="877082" y="9525"/>
            <a:ext cx="2127177" cy="619125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  <a:latin typeface="카페24 당당해" pitchFamily="2" charset="-127"/>
                <a:ea typeface="카페24 당당해" pitchFamily="2" charset="-127"/>
              </a:rPr>
              <a:t>게임 소개</a:t>
            </a:r>
          </a:p>
        </p:txBody>
      </p:sp>
      <p:sp>
        <p:nvSpPr>
          <p:cNvPr id="13" name="별: 꼭짓점 4개 12">
            <a:extLst>
              <a:ext uri="{FF2B5EF4-FFF2-40B4-BE49-F238E27FC236}">
                <a16:creationId xmlns:a16="http://schemas.microsoft.com/office/drawing/2014/main" id="{F068E902-0E21-4A3D-A4E0-4D2520E11399}"/>
              </a:ext>
            </a:extLst>
          </p:cNvPr>
          <p:cNvSpPr/>
          <p:nvPr/>
        </p:nvSpPr>
        <p:spPr>
          <a:xfrm>
            <a:off x="170458" y="178809"/>
            <a:ext cx="617934" cy="547255"/>
          </a:xfrm>
          <a:prstGeom prst="star4">
            <a:avLst>
              <a:gd name="adj" fmla="val 24314"/>
            </a:avLst>
          </a:prstGeom>
          <a:solidFill>
            <a:schemeClr val="accent4"/>
          </a:solidFill>
          <a:ln>
            <a:noFill/>
          </a:ln>
          <a:effectLst>
            <a:glow rad="1270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F3627D7A-94FA-41D0-8A12-C2C27D9801CB}"/>
              </a:ext>
            </a:extLst>
          </p:cNvPr>
          <p:cNvCxnSpPr/>
          <p:nvPr/>
        </p:nvCxnSpPr>
        <p:spPr>
          <a:xfrm>
            <a:off x="924707" y="506989"/>
            <a:ext cx="1713718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62C1DB6-281A-42E2-B51F-62E45D3AD449}"/>
              </a:ext>
            </a:extLst>
          </p:cNvPr>
          <p:cNvSpPr txBox="1"/>
          <p:nvPr/>
        </p:nvSpPr>
        <p:spPr>
          <a:xfrm>
            <a:off x="924707" y="514624"/>
            <a:ext cx="17137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매력 요소</a:t>
            </a:r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259C6A6C-F623-44AB-9468-750167D17F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12" r="16592"/>
          <a:stretch/>
        </p:blipFill>
        <p:spPr bwMode="auto">
          <a:xfrm>
            <a:off x="7215189" y="0"/>
            <a:ext cx="4976811" cy="6857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35783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49551509-81A7-4923-B42C-06C77BA9370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4" t="15615" r="1390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D69BC8AC-F107-4EE2-9425-76A86362F1C5}"/>
              </a:ext>
            </a:extLst>
          </p:cNvPr>
          <p:cNvSpPr/>
          <p:nvPr/>
        </p:nvSpPr>
        <p:spPr>
          <a:xfrm>
            <a:off x="1066801" y="1276350"/>
            <a:ext cx="5734050" cy="704850"/>
          </a:xfrm>
          <a:prstGeom prst="rect">
            <a:avLst/>
          </a:prstGeom>
          <a:noFill/>
          <a:ln>
            <a:noFill/>
          </a:ln>
          <a:effectLst>
            <a:glow rad="127000">
              <a:srgbClr val="4F3D00"/>
            </a:glo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800" dirty="0">
                <a:solidFill>
                  <a:schemeClr val="tx1"/>
                </a:solidFill>
                <a:latin typeface="카페24 당당해" pitchFamily="2" charset="-127"/>
                <a:ea typeface="카페24 당당해" pitchFamily="2" charset="-127"/>
              </a:rPr>
              <a:t>다른</a:t>
            </a:r>
            <a:r>
              <a:rPr lang="ko-KR" altLang="en-US" sz="3600" dirty="0">
                <a:solidFill>
                  <a:schemeClr val="bg1"/>
                </a:solidFill>
                <a:latin typeface="카페24 당당해" pitchFamily="2" charset="-127"/>
                <a:ea typeface="카페24 당당해" pitchFamily="2" charset="-127"/>
              </a:rPr>
              <a:t> </a:t>
            </a:r>
            <a:r>
              <a:rPr lang="ko-KR" altLang="en-US" sz="3600" dirty="0">
                <a:solidFill>
                  <a:srgbClr val="DF0502"/>
                </a:solidFill>
                <a:latin typeface="카페24 당당해" pitchFamily="2" charset="-127"/>
                <a:ea typeface="카페24 당당해" pitchFamily="2" charset="-127"/>
              </a:rPr>
              <a:t>모험</a:t>
            </a:r>
            <a:r>
              <a:rPr lang="ko-KR" altLang="en-US" sz="2800" dirty="0">
                <a:solidFill>
                  <a:schemeClr val="tx1"/>
                </a:solidFill>
                <a:latin typeface="카페24 당당해" pitchFamily="2" charset="-127"/>
                <a:ea typeface="카페24 당당해" pitchFamily="2" charset="-127"/>
              </a:rPr>
              <a:t>과는</a:t>
            </a:r>
            <a:r>
              <a:rPr lang="ko-KR" altLang="en-US" sz="3600" dirty="0">
                <a:solidFill>
                  <a:schemeClr val="bg1"/>
                </a:solidFill>
                <a:latin typeface="카페24 당당해" pitchFamily="2" charset="-127"/>
                <a:ea typeface="카페24 당당해" pitchFamily="2" charset="-127"/>
              </a:rPr>
              <a:t> </a:t>
            </a:r>
            <a:r>
              <a:rPr lang="ko-KR" altLang="en-US" sz="3600" dirty="0">
                <a:solidFill>
                  <a:srgbClr val="2F528F"/>
                </a:solidFill>
                <a:latin typeface="카페24 당당해" pitchFamily="2" charset="-127"/>
                <a:ea typeface="카페24 당당해" pitchFamily="2" charset="-127"/>
              </a:rPr>
              <a:t>다르다</a:t>
            </a:r>
            <a:r>
              <a:rPr lang="ko-KR" altLang="en-US" sz="3600" dirty="0">
                <a:solidFill>
                  <a:schemeClr val="bg1"/>
                </a:solidFill>
                <a:latin typeface="카페24 당당해" pitchFamily="2" charset="-127"/>
                <a:ea typeface="카페24 당당해" pitchFamily="2" charset="-127"/>
              </a:rPr>
              <a:t> </a:t>
            </a:r>
            <a:endParaRPr lang="en-US" altLang="ko-KR" sz="3600" dirty="0">
              <a:solidFill>
                <a:schemeClr val="bg1"/>
              </a:solidFill>
              <a:latin typeface="카페24 당당해" pitchFamily="2" charset="-127"/>
              <a:ea typeface="카페24 당당해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800" dirty="0">
                <a:solidFill>
                  <a:schemeClr val="tx1"/>
                </a:solidFill>
                <a:latin typeface="카페24 당당해" pitchFamily="2" charset="-127"/>
                <a:ea typeface="카페24 당당해" pitchFamily="2" charset="-127"/>
              </a:rPr>
              <a:t>다른</a:t>
            </a:r>
            <a:r>
              <a:rPr lang="ko-KR" altLang="en-US" sz="3600" dirty="0">
                <a:solidFill>
                  <a:schemeClr val="bg1"/>
                </a:solidFill>
                <a:latin typeface="카페24 당당해" pitchFamily="2" charset="-127"/>
                <a:ea typeface="카페24 당당해" pitchFamily="2" charset="-127"/>
              </a:rPr>
              <a:t> </a:t>
            </a:r>
            <a:r>
              <a:rPr lang="ko-KR" altLang="en-US" sz="3600" dirty="0">
                <a:solidFill>
                  <a:srgbClr val="DF0502"/>
                </a:solidFill>
                <a:latin typeface="카페24 당당해" pitchFamily="2" charset="-127"/>
                <a:ea typeface="카페24 당당해" pitchFamily="2" charset="-127"/>
              </a:rPr>
              <a:t>모험</a:t>
            </a:r>
            <a:r>
              <a:rPr lang="ko-KR" altLang="en-US" sz="2800" dirty="0">
                <a:solidFill>
                  <a:schemeClr val="tx1"/>
                </a:solidFill>
                <a:latin typeface="카페24 당당해" pitchFamily="2" charset="-127"/>
                <a:ea typeface="카페24 당당해" pitchFamily="2" charset="-127"/>
              </a:rPr>
              <a:t>과는</a:t>
            </a:r>
            <a:r>
              <a:rPr lang="en-US" altLang="ko-KR" sz="2800" dirty="0">
                <a:solidFill>
                  <a:schemeClr val="tx1"/>
                </a:solidFill>
                <a:latin typeface="카페24 당당해" pitchFamily="2" charset="-127"/>
                <a:ea typeface="카페24 당당해" pitchFamily="2" charset="-127"/>
              </a:rPr>
              <a:t>!</a:t>
            </a:r>
            <a:endParaRPr lang="ko-KR" altLang="en-US" sz="2800" dirty="0">
              <a:solidFill>
                <a:schemeClr val="tx1"/>
              </a:solidFill>
              <a:latin typeface="카페24 당당해" pitchFamily="2" charset="-127"/>
              <a:ea typeface="카페24 당당해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9A2783-2B3A-4694-B2A8-5FBACFE8E510}"/>
              </a:ext>
            </a:extLst>
          </p:cNvPr>
          <p:cNvSpPr txBox="1"/>
          <p:nvPr/>
        </p:nvSpPr>
        <p:spPr>
          <a:xfrm>
            <a:off x="873918" y="3429000"/>
            <a:ext cx="6119813" cy="2129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모험을 강조하는 여타 게임과는 다른 점은 바로</a:t>
            </a: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모험 등급에 따른 보물 상자의 </a:t>
            </a:r>
            <a:r>
              <a:rPr lang="ko-KR" altLang="en-US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리젠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이다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 시스템으로 인하여 유저는 이미 </a:t>
            </a: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2F528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모험을 마친 지역도 되돌아보며 처음 탐험 했을 때와는 </a:t>
            </a:r>
            <a:endParaRPr lang="en-US" altLang="ko-KR" dirty="0">
              <a:solidFill>
                <a:srgbClr val="2F528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2F528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다른 경험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을 느낄 수 있다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437E42A-8EFA-41BE-9E81-59787EC6DB72}"/>
              </a:ext>
            </a:extLst>
          </p:cNvPr>
          <p:cNvCxnSpPr/>
          <p:nvPr/>
        </p:nvCxnSpPr>
        <p:spPr>
          <a:xfrm>
            <a:off x="1754217" y="2716711"/>
            <a:ext cx="4339087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BC343B7-EC94-4C89-9953-C34C5DE47004}"/>
              </a:ext>
            </a:extLst>
          </p:cNvPr>
          <p:cNvSpPr/>
          <p:nvPr/>
        </p:nvSpPr>
        <p:spPr>
          <a:xfrm>
            <a:off x="877082" y="9525"/>
            <a:ext cx="2127177" cy="619125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  <a:latin typeface="카페24 당당해" pitchFamily="2" charset="-127"/>
                <a:ea typeface="카페24 당당해" pitchFamily="2" charset="-127"/>
              </a:rPr>
              <a:t>게임 소개</a:t>
            </a:r>
          </a:p>
        </p:txBody>
      </p:sp>
      <p:sp>
        <p:nvSpPr>
          <p:cNvPr id="13" name="별: 꼭짓점 4개 12">
            <a:extLst>
              <a:ext uri="{FF2B5EF4-FFF2-40B4-BE49-F238E27FC236}">
                <a16:creationId xmlns:a16="http://schemas.microsoft.com/office/drawing/2014/main" id="{F068E902-0E21-4A3D-A4E0-4D2520E11399}"/>
              </a:ext>
            </a:extLst>
          </p:cNvPr>
          <p:cNvSpPr/>
          <p:nvPr/>
        </p:nvSpPr>
        <p:spPr>
          <a:xfrm>
            <a:off x="170458" y="178809"/>
            <a:ext cx="617934" cy="547255"/>
          </a:xfrm>
          <a:prstGeom prst="star4">
            <a:avLst>
              <a:gd name="adj" fmla="val 24314"/>
            </a:avLst>
          </a:prstGeom>
          <a:solidFill>
            <a:schemeClr val="accent4"/>
          </a:solidFill>
          <a:ln>
            <a:noFill/>
          </a:ln>
          <a:effectLst>
            <a:glow rad="1270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F3627D7A-94FA-41D0-8A12-C2C27D9801CB}"/>
              </a:ext>
            </a:extLst>
          </p:cNvPr>
          <p:cNvCxnSpPr/>
          <p:nvPr/>
        </p:nvCxnSpPr>
        <p:spPr>
          <a:xfrm>
            <a:off x="924707" y="506989"/>
            <a:ext cx="1713718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62C1DB6-281A-42E2-B51F-62E45D3AD449}"/>
              </a:ext>
            </a:extLst>
          </p:cNvPr>
          <p:cNvSpPr txBox="1"/>
          <p:nvPr/>
        </p:nvSpPr>
        <p:spPr>
          <a:xfrm>
            <a:off x="924707" y="514624"/>
            <a:ext cx="17137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매력 요소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2BDB6F2F-4223-4B80-91A3-979EB4309C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66" r="23471"/>
          <a:stretch/>
        </p:blipFill>
        <p:spPr bwMode="auto">
          <a:xfrm>
            <a:off x="7339487" y="0"/>
            <a:ext cx="48525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44424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49551509-81A7-4923-B42C-06C77BA9370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4" t="15615" r="1390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D69BC8AC-F107-4EE2-9425-76A86362F1C5}"/>
              </a:ext>
            </a:extLst>
          </p:cNvPr>
          <p:cNvSpPr/>
          <p:nvPr/>
        </p:nvSpPr>
        <p:spPr>
          <a:xfrm>
            <a:off x="1066801" y="1276350"/>
            <a:ext cx="5734050" cy="704850"/>
          </a:xfrm>
          <a:prstGeom prst="rect">
            <a:avLst/>
          </a:prstGeom>
          <a:noFill/>
          <a:ln>
            <a:noFill/>
          </a:ln>
          <a:effectLst>
            <a:glow rad="127000">
              <a:srgbClr val="4F3D00"/>
            </a:glo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800" dirty="0">
                <a:solidFill>
                  <a:schemeClr val="tx1"/>
                </a:solidFill>
                <a:latin typeface="카페24 당당해" pitchFamily="2" charset="-127"/>
                <a:ea typeface="카페24 당당해" pitchFamily="2" charset="-127"/>
              </a:rPr>
              <a:t>메인</a:t>
            </a:r>
            <a:r>
              <a:rPr lang="ko-KR" altLang="en-US" sz="2800" dirty="0">
                <a:solidFill>
                  <a:schemeClr val="bg1"/>
                </a:solidFill>
                <a:latin typeface="카페24 당당해" pitchFamily="2" charset="-127"/>
                <a:ea typeface="카페24 당당해" pitchFamily="2" charset="-127"/>
              </a:rPr>
              <a:t> </a:t>
            </a:r>
            <a:r>
              <a:rPr lang="ko-KR" altLang="en-US" sz="3600" dirty="0">
                <a:solidFill>
                  <a:srgbClr val="2F528F"/>
                </a:solidFill>
                <a:latin typeface="카페24 당당해" pitchFamily="2" charset="-127"/>
                <a:ea typeface="카페24 당당해" pitchFamily="2" charset="-127"/>
              </a:rPr>
              <a:t>스토리</a:t>
            </a:r>
            <a:r>
              <a:rPr lang="ko-KR" altLang="en-US" sz="2800" dirty="0">
                <a:solidFill>
                  <a:schemeClr val="tx1"/>
                </a:solidFill>
                <a:latin typeface="카페24 당당해" pitchFamily="2" charset="-127"/>
                <a:ea typeface="카페24 당당해" pitchFamily="2" charset="-127"/>
              </a:rPr>
              <a:t>와 </a:t>
            </a:r>
            <a:endParaRPr lang="en-US" altLang="ko-KR" sz="2800" dirty="0">
              <a:solidFill>
                <a:schemeClr val="tx1"/>
              </a:solidFill>
              <a:latin typeface="카페24 당당해" pitchFamily="2" charset="-127"/>
              <a:ea typeface="카페24 당당해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800" dirty="0">
                <a:solidFill>
                  <a:schemeClr val="tx1"/>
                </a:solidFill>
                <a:latin typeface="카페24 당당해" pitchFamily="2" charset="-127"/>
                <a:ea typeface="카페24 당당해" pitchFamily="2" charset="-127"/>
              </a:rPr>
              <a:t>잘 어우러지는 </a:t>
            </a:r>
            <a:r>
              <a:rPr lang="ko-KR" altLang="en-US" sz="3600" dirty="0">
                <a:solidFill>
                  <a:srgbClr val="2F528F"/>
                </a:solidFill>
                <a:latin typeface="카페24 당당해" pitchFamily="2" charset="-127"/>
                <a:ea typeface="카페24 당당해" pitchFamily="2" charset="-127"/>
              </a:rPr>
              <a:t>캐릭터</a:t>
            </a:r>
            <a:endParaRPr lang="ko-KR" altLang="en-US" sz="2800" dirty="0">
              <a:solidFill>
                <a:srgbClr val="2F528F"/>
              </a:solidFill>
              <a:latin typeface="카페24 당당해" pitchFamily="2" charset="-127"/>
              <a:ea typeface="카페24 당당해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9A2783-2B3A-4694-B2A8-5FBACFE8E510}"/>
              </a:ext>
            </a:extLst>
          </p:cNvPr>
          <p:cNvSpPr txBox="1"/>
          <p:nvPr/>
        </p:nvSpPr>
        <p:spPr>
          <a:xfrm>
            <a:off x="873918" y="3429000"/>
            <a:ext cx="6119813" cy="2960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원신 또한 여타 캐릭터 수집형 게임과 같이 다양한 캐릭터가 </a:t>
            </a: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존재하며 그에 대한 스토리 또한 존재 한다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하지만 차별점이 있다면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타 게임들은 대부분</a:t>
            </a: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메인 스토리와 신규 캐릭터들의 스토리가 분리 되어 있다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그러나 </a:t>
            </a:r>
            <a:r>
              <a:rPr lang="ko-KR" altLang="en-US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원신은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이미 메인 스토리 내에서 캐릭터가 먼저 </a:t>
            </a: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등장하고 캐릭터가 나오고 있기 때문에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2F528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설정 오류가 적어질 수 밖에 없는 점을 좋아한다</a:t>
            </a:r>
            <a:r>
              <a:rPr lang="en-US" altLang="ko-KR" dirty="0">
                <a:solidFill>
                  <a:srgbClr val="2F528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437E42A-8EFA-41BE-9E81-59787EC6DB72}"/>
              </a:ext>
            </a:extLst>
          </p:cNvPr>
          <p:cNvCxnSpPr/>
          <p:nvPr/>
        </p:nvCxnSpPr>
        <p:spPr>
          <a:xfrm>
            <a:off x="1754217" y="2716711"/>
            <a:ext cx="4339087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BC343B7-EC94-4C89-9953-C34C5DE47004}"/>
              </a:ext>
            </a:extLst>
          </p:cNvPr>
          <p:cNvSpPr/>
          <p:nvPr/>
        </p:nvSpPr>
        <p:spPr>
          <a:xfrm>
            <a:off x="877082" y="9525"/>
            <a:ext cx="2127177" cy="619125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  <a:latin typeface="카페24 당당해" pitchFamily="2" charset="-127"/>
                <a:ea typeface="카페24 당당해" pitchFamily="2" charset="-127"/>
              </a:rPr>
              <a:t>게임 소개</a:t>
            </a:r>
          </a:p>
        </p:txBody>
      </p:sp>
      <p:sp>
        <p:nvSpPr>
          <p:cNvPr id="13" name="별: 꼭짓점 4개 12">
            <a:extLst>
              <a:ext uri="{FF2B5EF4-FFF2-40B4-BE49-F238E27FC236}">
                <a16:creationId xmlns:a16="http://schemas.microsoft.com/office/drawing/2014/main" id="{F068E902-0E21-4A3D-A4E0-4D2520E11399}"/>
              </a:ext>
            </a:extLst>
          </p:cNvPr>
          <p:cNvSpPr/>
          <p:nvPr/>
        </p:nvSpPr>
        <p:spPr>
          <a:xfrm>
            <a:off x="170458" y="178809"/>
            <a:ext cx="617934" cy="547255"/>
          </a:xfrm>
          <a:prstGeom prst="star4">
            <a:avLst>
              <a:gd name="adj" fmla="val 24314"/>
            </a:avLst>
          </a:prstGeom>
          <a:solidFill>
            <a:schemeClr val="accent4"/>
          </a:solidFill>
          <a:ln>
            <a:noFill/>
          </a:ln>
          <a:effectLst>
            <a:glow rad="1270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F3627D7A-94FA-41D0-8A12-C2C27D9801CB}"/>
              </a:ext>
            </a:extLst>
          </p:cNvPr>
          <p:cNvCxnSpPr/>
          <p:nvPr/>
        </p:nvCxnSpPr>
        <p:spPr>
          <a:xfrm>
            <a:off x="924707" y="506989"/>
            <a:ext cx="1713718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62C1DB6-281A-42E2-B51F-62E45D3AD449}"/>
              </a:ext>
            </a:extLst>
          </p:cNvPr>
          <p:cNvSpPr txBox="1"/>
          <p:nvPr/>
        </p:nvSpPr>
        <p:spPr>
          <a:xfrm>
            <a:off x="924707" y="514624"/>
            <a:ext cx="17137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좋아하는 이유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E4F756F0-43EF-4015-8962-D6258E82CB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24" r="27277"/>
          <a:stretch/>
        </p:blipFill>
        <p:spPr bwMode="auto">
          <a:xfrm>
            <a:off x="5791199" y="0"/>
            <a:ext cx="64008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11548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1252</TotalTime>
  <Words>212</Words>
  <Application>Microsoft Office PowerPoint</Application>
  <PresentationFormat>와이드스크린</PresentationFormat>
  <Paragraphs>47</Paragraphs>
  <Slides>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13" baseType="lpstr">
      <vt:lpstr>맑은 고딕</vt:lpstr>
      <vt:lpstr>Arial</vt:lpstr>
      <vt:lpstr>나눔스퀘어_ac Bold</vt:lpstr>
      <vt:lpstr>카페24 당당해</vt:lpstr>
      <vt:lpstr>나눔스퀘어 ExtraBold</vt:lpstr>
      <vt:lpstr>나눔스퀘어 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 성훈</dc:creator>
  <cp:lastModifiedBy>조 성훈</cp:lastModifiedBy>
  <cp:revision>96</cp:revision>
  <dcterms:created xsi:type="dcterms:W3CDTF">2021-01-19T04:53:04Z</dcterms:created>
  <dcterms:modified xsi:type="dcterms:W3CDTF">2021-01-31T13:45:19Z</dcterms:modified>
</cp:coreProperties>
</file>